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94" r:id="rId12"/>
    <p:sldId id="267" r:id="rId13"/>
    <p:sldId id="268" r:id="rId14"/>
    <p:sldId id="269" r:id="rId15"/>
    <p:sldId id="270" r:id="rId16"/>
    <p:sldId id="271" r:id="rId17"/>
    <p:sldId id="297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98" r:id="rId26"/>
    <p:sldId id="279" r:id="rId27"/>
    <p:sldId id="295" r:id="rId28"/>
    <p:sldId id="280" r:id="rId29"/>
    <p:sldId id="282" r:id="rId30"/>
    <p:sldId id="281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6" r:id="rId41"/>
    <p:sldId id="293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94"/>
            <p14:sldId id="267"/>
            <p14:sldId id="268"/>
            <p14:sldId id="269"/>
            <p14:sldId id="270"/>
            <p14:sldId id="271"/>
            <p14:sldId id="297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  <p14:sldId id="298"/>
          </p14:sldIdLst>
        </p14:section>
        <p14:section name="How to decide" id="{28576E66-8737-4465-BAF6-98D70D05F0A3}">
          <p14:sldIdLst>
            <p14:sldId id="279"/>
            <p14:sldId id="295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6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esztesz Margaritisz" initials="OM" lastIdx="1" clrIdx="0">
    <p:extLst>
      <p:ext uri="{19B8F6BF-5375-455C-9EA6-DF929625EA0E}">
        <p15:presenceInfo xmlns:p15="http://schemas.microsoft.com/office/powerpoint/2012/main" userId="S::Oresztesz_Margaritisz@epam.com::9546b524-c676-49af-8b4b-4df711cda4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68407" autoAdjust="0"/>
  </p:normalViewPr>
  <p:slideViewPr>
    <p:cSldViewPr snapToGrid="0">
      <p:cViewPr varScale="1">
        <p:scale>
          <a:sx n="46" d="100"/>
          <a:sy n="46" d="100"/>
        </p:scale>
        <p:origin x="13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66FFCC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3-4D23-B241-83A505591C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A3-4D23-B241-83A505591C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29024"/>
        <c:axId val="1860560368"/>
      </c:areaChart>
      <c:dateAx>
        <c:axId val="170872902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860560368"/>
        <c:crosses val="autoZero"/>
        <c:auto val="1"/>
        <c:lblOffset val="100"/>
        <c:baseTimeUnit val="days"/>
      </c:dateAx>
      <c:valAx>
        <c:axId val="1860560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08729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5T10:39:38.110" idx="1">
    <p:pos x="10" y="10"/>
    <p:text>Can be removed?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</a:t>
            </a:r>
            <a:r>
              <a:rPr lang="en-US"/>
              <a:t>sugar libraries for same purpose (commons, guava)</a:t>
            </a:r>
          </a:p>
          <a:p>
            <a:endParaRPr lang="en-US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r>
              <a:rPr lang="en-US" dirty="0"/>
              <a:t>DevOps =&gt; sync up for solution. OPS side difficult / easy on DEV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abstracta.us/blog/software-testing/code-analysis-part-2-analyzing-code-with-sonarqube/" TargetMode="External"/><Relationship Id="rId13" Type="http://schemas.openxmlformats.org/officeDocument/2006/relationships/hyperlink" Target="https://kb.epam.com/display/CTOOCC/Quality+Attributes+and+Metrics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www.cvedetails.com/" TargetMode="External"/><Relationship Id="rId12" Type="http://schemas.openxmlformats.org/officeDocument/2006/relationships/hyperlink" Target="https://dzone.com/articles/lean-tools-options-thinking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making-decisions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ykode.id/software-engineering-wisdom-9fa1b27a826d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trends.google.h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B3FDE-6F2E-4FEF-A55B-F4CA6379A34D}"/>
              </a:ext>
            </a:extLst>
          </p:cNvPr>
          <p:cNvSpPr txBox="1"/>
          <p:nvPr/>
        </p:nvSpPr>
        <p:spPr>
          <a:xfrm>
            <a:off x="1341783" y="121257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4CE019-4DCD-4488-A27A-DC5E22F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metrics would you use to aid your technical decisions? (11)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66736F-011D-4C33-8097-48A861E7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Roi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Class fan out </a:t>
            </a:r>
            <a:r>
              <a:rPr lang="en-US" sz="3800" dirty="0" err="1"/>
              <a:t>compl</a:t>
            </a:r>
            <a:r>
              <a:rPr lang="en-US" sz="3800" dirty="0"/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time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What's the effort (dev-</a:t>
            </a:r>
            <a:r>
              <a:rPr lang="en-US" sz="3800" dirty="0" err="1"/>
              <a:t>tim</a:t>
            </a:r>
            <a:r>
              <a:rPr lang="en-US" sz="3800" dirty="0"/>
              <a:t>) required to revert it or use something else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pros vs cons, feedback from communities/ppl.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Tech debts introduced (in days) / time to implement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added transitive dependencies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Size of community supporting that stuff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successful projects using the same technology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Commit rate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Maturity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Performance degradation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 err="1"/>
              <a:t>NPath</a:t>
            </a:r>
            <a:r>
              <a:rPr lang="en-US" sz="3800" dirty="0"/>
              <a:t>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11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980043" y="2012207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2364549" y="4666363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228353" y="936910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652151" y="1445170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5410558" y="327819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1770984" y="3653410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6A47-3119-4710-92AF-618D6D6A80F2}"/>
              </a:ext>
            </a:extLst>
          </p:cNvPr>
          <p:cNvSpPr txBox="1"/>
          <p:nvPr/>
        </p:nvSpPr>
        <p:spPr>
          <a:xfrm>
            <a:off x="7586654" y="4314626"/>
            <a:ext cx="3254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7274FF70-FB95-4B71-84A4-52A2A4CE6AD0}"/>
              </a:ext>
            </a:extLst>
          </p:cNvPr>
          <p:cNvSpPr/>
          <p:nvPr/>
        </p:nvSpPr>
        <p:spPr>
          <a:xfrm rot="21285438">
            <a:off x="6993089" y="3301673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521227" y="670675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 richness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45080" y="350194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839704" y="3501944"/>
            <a:ext cx="880551" cy="9990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3308730" y="5297689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security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768341" y="4295453"/>
            <a:ext cx="508914" cy="84672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1" y="2571562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2" y="2953531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9266253" y="670675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>
            <a:off x="8939521" y="1131046"/>
            <a:ext cx="656407" cy="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1.25E-6 2.5925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513 0.01782 L 1.04167E-6 -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32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02 -0.05324 L -4.375E-6 -7.40741E-7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266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41 -0.31505 L -3.75E-6 3.7037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1574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403884" y="96801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30137" y="213918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snowflakes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108037-FFED-4368-8BAE-A8340E5BC2C9}"/>
              </a:ext>
            </a:extLst>
          </p:cNvPr>
          <p:cNvSpPr txBox="1"/>
          <p:nvPr/>
        </p:nvSpPr>
        <p:spPr>
          <a:xfrm>
            <a:off x="7359543" y="4620451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testing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644637-5463-487E-A214-0823792EF4C1}"/>
              </a:ext>
            </a:extLst>
          </p:cNvPr>
          <p:cNvCxnSpPr>
            <a:cxnSpLocks/>
          </p:cNvCxnSpPr>
          <p:nvPr/>
        </p:nvCxnSpPr>
        <p:spPr>
          <a:xfrm flipH="1" flipV="1">
            <a:off x="7496156" y="3903274"/>
            <a:ext cx="997982" cy="5546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423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-3.33333E-6 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-2.29167E-6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28 -0.21343 L 4.58333E-6 4.8148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1067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30" grpId="0"/>
      <p:bldP spid="3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F80A6C-DDCC-4077-BCCD-12C55B819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7229" y="4191857"/>
              <a:ext cx="834384" cy="91880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5384337" y="1067094"/>
            <a:ext cx="6573954" cy="5207082"/>
            <a:chOff x="3983251" y="1139614"/>
            <a:chExt cx="6573954" cy="52070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983251" y="1139614"/>
              <a:ext cx="6573954" cy="4846240"/>
              <a:chOff x="3073909" y="-2496909"/>
              <a:chExt cx="9118933" cy="809872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3073909" y="-2496909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371" y="-1150394"/>
                <a:ext cx="818872" cy="85274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3196585"/>
            <a:chOff x="1633325" y="958232"/>
            <a:chExt cx="9533766" cy="461079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539031" y="5036299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8645" y="4349514"/>
              <a:ext cx="498475" cy="6423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7882" y="2303462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Docker swarm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669280" y="228790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7355840" y="230314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Kubernetes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22A09A-8E35-438C-A163-0507FD2B52B3}"/>
              </a:ext>
            </a:extLst>
          </p:cNvPr>
          <p:cNvSpPr txBox="1">
            <a:spLocks/>
          </p:cNvSpPr>
          <p:nvPr/>
        </p:nvSpPr>
        <p:spPr>
          <a:xfrm>
            <a:off x="83820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Graphite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18F4EA31-A440-4D3A-B13E-2385B4D999D5}"/>
              </a:ext>
            </a:extLst>
          </p:cNvPr>
          <p:cNvSpPr/>
          <p:nvPr/>
        </p:nvSpPr>
        <p:spPr>
          <a:xfrm>
            <a:off x="5669280" y="309054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817F6F-009D-44E0-8CAA-198481668F9E}"/>
              </a:ext>
            </a:extLst>
          </p:cNvPr>
          <p:cNvSpPr txBox="1">
            <a:spLocks/>
          </p:cNvSpPr>
          <p:nvPr/>
        </p:nvSpPr>
        <p:spPr>
          <a:xfrm>
            <a:off x="735584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Prometheus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83820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669280" y="387921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735584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83820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669280" y="468249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735584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30" y="1564640"/>
            <a:ext cx="8382340" cy="470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1916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A0793-24F7-4E6A-855F-19AA9D72DB80}"/>
              </a:ext>
            </a:extLst>
          </p:cNvPr>
          <p:cNvSpPr txBox="1"/>
          <p:nvPr/>
        </p:nvSpPr>
        <p:spPr>
          <a:xfrm>
            <a:off x="1381539" y="1490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40D3E-7976-4BBB-B345-C39817F6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technical decisions? (32)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AD5A-A6D5-4528-821C-84982559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past project experiences - 63%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framework defaults - 9%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 well defined process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totally ad-hoc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architect / tech-lead 's call - 13%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"</a:t>
            </a:r>
            <a:r>
              <a:rPr lang="en-US" dirty="0" err="1"/>
              <a:t>Stackoverflow</a:t>
            </a:r>
            <a:r>
              <a:rPr lang="en-US" dirty="0"/>
              <a:t> it" and just include it in my PR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other (prefer not to tell) - 6%</a:t>
            </a:r>
          </a:p>
        </p:txBody>
      </p:sp>
    </p:spTree>
    <p:extLst>
      <p:ext uri="{BB962C8B-B14F-4D97-AF65-F5344CB8AC3E}">
        <p14:creationId xmlns:p14="http://schemas.microsoft.com/office/powerpoint/2010/main" val="1339230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7" y="182491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Group can be smarter / dumber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1039114"/>
            <a:ext cx="7195495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HOW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16600" dirty="0">
                <a:solidFill>
                  <a:schemeClr val="bg1"/>
                </a:solidFill>
              </a:rPr>
              <a:t>&gt;</a:t>
            </a:r>
            <a:r>
              <a:rPr lang="en-US" sz="6600" dirty="0">
                <a:solidFill>
                  <a:schemeClr val="bg1"/>
                </a:solidFill>
              </a:rPr>
              <a:t> WHAT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</p:spTree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4139374" y="2105561"/>
            <a:ext cx="3913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5181">
            <a:off x="1408446" y="2018572"/>
            <a:ext cx="2825929" cy="3767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641247" y="15627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126DB-2070-434E-9448-E5F466965793}"/>
              </a:ext>
            </a:extLst>
          </p:cNvPr>
          <p:cNvSpPr txBox="1"/>
          <p:nvPr/>
        </p:nvSpPr>
        <p:spPr>
          <a:xfrm>
            <a:off x="7654376" y="426237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54376" y="503806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74" y="4984916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16F45-F3EA-4954-BB39-AC3538F5B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5" y="4262372"/>
            <a:ext cx="656547" cy="4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CVE Details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3"/>
              </a:rPr>
              <a:t>EPAM Quality Attributes and Metrics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6876095" y="1899459"/>
              <a:ext cx="4169731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Serverless runtime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&amp;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 in the project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OF A BAD DECISION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701797F-B149-41EE-B617-305F5BB95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360575"/>
              </p:ext>
            </p:extLst>
          </p:nvPr>
        </p:nvGraphicFramePr>
        <p:xfrm>
          <a:off x="339365" y="1432874"/>
          <a:ext cx="11481847" cy="48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2|0.6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609</Words>
  <Application>Microsoft Office PowerPoint</Application>
  <PresentationFormat>Widescreen</PresentationFormat>
  <Paragraphs>212</Paragraphs>
  <Slides>42</Slides>
  <Notes>9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 Black</vt:lpstr>
      <vt:lpstr>Calibri</vt:lpstr>
      <vt:lpstr>Calibri Light</vt:lpstr>
      <vt:lpstr>Cambria Math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COST OF A BAD DECISION</vt:lpstr>
      <vt:lpstr>PowerPoint Presentation</vt:lpstr>
      <vt:lpstr>PowerPoint Presentation</vt:lpstr>
      <vt:lpstr>SOLVES THE RIGHT PROBLEM</vt:lpstr>
      <vt:lpstr>METRICS</vt:lpstr>
      <vt:lpstr>What metrics would you use to aid your technical decisions? (11)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Security</vt:lpstr>
      <vt:lpstr>… but this is about HOW</vt:lpstr>
      <vt:lpstr>How do you make technical decisions? (32)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135</cp:revision>
  <dcterms:created xsi:type="dcterms:W3CDTF">2018-07-24T14:16:13Z</dcterms:created>
  <dcterms:modified xsi:type="dcterms:W3CDTF">2018-10-29T08:34:50Z</dcterms:modified>
</cp:coreProperties>
</file>